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8" r:id="rId5"/>
    <p:sldId id="265" r:id="rId6"/>
    <p:sldId id="257" r:id="rId7"/>
    <p:sldId id="280" r:id="rId8"/>
    <p:sldId id="27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6DBC71-5790-4AEF-AC01-3B3CB5832EDB}" v="2" dt="2024-02-29T08:03:30.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0"/>
    <p:restoredTop sz="97625"/>
  </p:normalViewPr>
  <p:slideViewPr>
    <p:cSldViewPr snapToGrid="0" snapToObjects="1">
      <p:cViewPr varScale="1">
        <p:scale>
          <a:sx n="114" d="100"/>
          <a:sy n="114" d="100"/>
        </p:scale>
        <p:origin x="2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3/3/2024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3/3/2024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ibrary.wmo.int/viewer/67177/?offset=1#page=62&amp;viewer=picture&amp;o=bookmark&amp;n=0&amp;q="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library.wmo.int/records/item/48992-basic-documents-no-1-convention-general-regulations-staff-regulations-financial-regulations-and-agreements?offset=4" TargetMode="External"/><Relationship Id="rId5" Type="http://schemas.openxmlformats.org/officeDocument/2006/relationships/hyperlink" Target="https://library.wmo.int/records/item/56841-rules-of-procedure-for-technical-commissions?offset=1" TargetMode="External"/><Relationship Id="rId4" Type="http://schemas.openxmlformats.org/officeDocument/2006/relationships/hyperlink" Target="https://library.wmo.int/records/item/51104-guidelines-on-the-preparation-and-promulgation-of-the-wmo-technical-regulation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moomm.sharepoint.com/:w:/s/wmocpdb/ES8WDstsQdlKjcAjNIcrGJABZGsSGA5v77rIXd0iY5ja6g?e=WVFcSj"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D43B275B-84BF-C21D-40E8-7D1235DF538A}"/>
              </a:ext>
            </a:extLst>
          </p:cNvPr>
          <p:cNvSpPr/>
          <p:nvPr/>
        </p:nvSpPr>
        <p:spPr>
          <a:xfrm>
            <a:off x="1021728" y="632659"/>
            <a:ext cx="10148542" cy="218008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360"/>
              </a:lnSpc>
              <a:defRPr sz="1800"/>
            </a:pPr>
            <a:r>
              <a:rPr lang="en-US" sz="48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SERCOM-3</a:t>
            </a:r>
          </a:p>
          <a:p>
            <a:pPr algn="ctr">
              <a:lnSpc>
                <a:spcPts val="3360"/>
              </a:lnSpc>
              <a:defRPr sz="1800"/>
            </a:pPr>
            <a:b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b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Third session of the </a:t>
            </a:r>
            <a:r>
              <a:rPr lang="en-US" sz="3200" b="1" kern="1000" spc="-10" dirty="0" err="1">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Commis</a:t>
            </a:r>
            <a:r>
              <a:rPr lang="en-CH"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s</a:t>
            </a:r>
            <a:r>
              <a:rPr lang="en-US" sz="3200" b="1" kern="1000" spc="-10" dirty="0">
                <a:solidFill>
                  <a:srgbClr val="005A9C"/>
                </a:solidFill>
                <a:latin typeface="Arial" panose="020B0604020202020204" pitchFamily="34" charset="0"/>
                <a:ea typeface="Verdana" panose="020B0604030504040204" pitchFamily="34" charset="0"/>
                <a:cs typeface="Arial" panose="020B0604020202020204" pitchFamily="34" charset="0"/>
                <a:sym typeface="Montserrat-Regular"/>
              </a:rPr>
              <a:t>ion for Weather, Climate, Hydrological, Marine and Related Environmental Services and Applications </a:t>
            </a:r>
          </a:p>
        </p:txBody>
      </p:sp>
      <p:sp>
        <p:nvSpPr>
          <p:cNvPr id="5" name="Shape 79">
            <a:extLst>
              <a:ext uri="{FF2B5EF4-FFF2-40B4-BE49-F238E27FC236}">
                <a16:creationId xmlns:a16="http://schemas.microsoft.com/office/drawing/2014/main" id="{09DABE98-0BBB-BC8C-CDAE-C2AFF3268DAE}"/>
              </a:ext>
            </a:extLst>
          </p:cNvPr>
          <p:cNvSpPr/>
          <p:nvPr/>
        </p:nvSpPr>
        <p:spPr>
          <a:xfrm>
            <a:off x="1071906" y="3429000"/>
            <a:ext cx="10729569" cy="1292662"/>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A</a:t>
            </a:r>
            <a:r>
              <a:rPr lang="en-CH" sz="2800" b="0" i="0" u="none" strike="noStrike" baseline="0" dirty="0" err="1">
                <a:solidFill>
                  <a:srgbClr val="C00000"/>
                </a:solidFill>
                <a:latin typeface="Arial" panose="020B0604020202020204" pitchFamily="34" charset="0"/>
                <a:ea typeface="Verdana" panose="020B0604030504040204" pitchFamily="34" charset="0"/>
                <a:cs typeface="Arial" panose="020B0604020202020204" pitchFamily="34" charset="0"/>
              </a:rPr>
              <a:t>genda</a:t>
            </a:r>
            <a:r>
              <a:rPr lang="en-CH"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rPr>
              <a:t> item 4.1 </a:t>
            </a:r>
            <a:endParaRPr lang="hr-HR" sz="2800" b="0" i="0" u="none" strike="noStrike" baseline="0" dirty="0">
              <a:solidFill>
                <a:srgbClr val="C00000"/>
              </a:solidFill>
              <a:latin typeface="Arial" panose="020B0604020202020204" pitchFamily="34" charset="0"/>
              <a:ea typeface="Verdana" panose="020B0604030504040204" pitchFamily="34" charset="0"/>
              <a:cs typeface="Arial" panose="020B0604020202020204" pitchFamily="34" charset="0"/>
            </a:endParaRPr>
          </a:p>
          <a:p>
            <a:pPr algn="ctr"/>
            <a:r>
              <a:rPr lang="en-GB" sz="2800" dirty="0">
                <a:solidFill>
                  <a:srgbClr val="C00000"/>
                </a:solidFill>
                <a:latin typeface="Arial" panose="020B0604020202020204" pitchFamily="34" charset="0"/>
                <a:ea typeface="Verdana" panose="020B0604030504040204" pitchFamily="34" charset="0"/>
                <a:cs typeface="Arial" panose="020B0604020202020204" pitchFamily="34" charset="0"/>
              </a:rPr>
              <a:t>Process for the amendments to the technical regulations to include early warning systems</a:t>
            </a:r>
          </a:p>
        </p:txBody>
      </p:sp>
      <p:sp>
        <p:nvSpPr>
          <p:cNvPr id="6" name="TextBox 5">
            <a:extLst>
              <a:ext uri="{FF2B5EF4-FFF2-40B4-BE49-F238E27FC236}">
                <a16:creationId xmlns:a16="http://schemas.microsoft.com/office/drawing/2014/main" id="{B45A15C5-5797-E740-D89C-F6F3EF7D419B}"/>
              </a:ext>
            </a:extLst>
          </p:cNvPr>
          <p:cNvSpPr txBox="1"/>
          <p:nvPr/>
        </p:nvSpPr>
        <p:spPr>
          <a:xfrm>
            <a:off x="4736645" y="4976723"/>
            <a:ext cx="2718707" cy="707886"/>
          </a:xfrm>
          <a:prstGeom prst="rect">
            <a:avLst/>
          </a:prstGeom>
          <a:noFill/>
        </p:spPr>
        <p:txBody>
          <a:bodyPr wrap="square" rtlCol="0">
            <a:spAutoFit/>
          </a:bodyPr>
          <a:lstStyle/>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Bali, Indonesia</a:t>
            </a:r>
          </a:p>
          <a:p>
            <a:pPr algn="ctr"/>
            <a:r>
              <a:rPr lang="en-CH" sz="2000" dirty="0">
                <a:solidFill>
                  <a:srgbClr val="005A9C"/>
                </a:solidFill>
                <a:latin typeface="Arial" panose="020B0604020202020204" pitchFamily="34" charset="0"/>
                <a:ea typeface="Verdana" panose="020B0604030504040204" pitchFamily="34" charset="0"/>
                <a:cs typeface="Arial" panose="020B0604020202020204" pitchFamily="34" charset="0"/>
              </a:rPr>
              <a:t>4-9 March 2024</a:t>
            </a:r>
            <a:endParaRPr lang="en-CH" sz="2000" dirty="0"/>
          </a:p>
        </p:txBody>
      </p:sp>
      <p:sp>
        <p:nvSpPr>
          <p:cNvPr id="3" name="TextBox 2">
            <a:extLst>
              <a:ext uri="{FF2B5EF4-FFF2-40B4-BE49-F238E27FC236}">
                <a16:creationId xmlns:a16="http://schemas.microsoft.com/office/drawing/2014/main" id="{39FF4E3F-8037-5081-F853-72E7F90922F2}"/>
              </a:ext>
            </a:extLst>
          </p:cNvPr>
          <p:cNvSpPr txBox="1"/>
          <p:nvPr/>
        </p:nvSpPr>
        <p:spPr>
          <a:xfrm>
            <a:off x="9527457" y="5361443"/>
            <a:ext cx="2369267" cy="646331"/>
          </a:xfrm>
          <a:prstGeom prst="rect">
            <a:avLst/>
          </a:prstGeom>
          <a:noFill/>
        </p:spPr>
        <p:txBody>
          <a:bodyPr wrap="square" rtlCol="0">
            <a:spAutoFit/>
          </a:bodyPr>
          <a:lstStyle/>
          <a:p>
            <a:r>
              <a:rPr lang="fr-CH" b="1" dirty="0" err="1"/>
              <a:t>Presented</a:t>
            </a:r>
            <a:r>
              <a:rPr lang="en-CH" b="1" dirty="0"/>
              <a:t> by: </a:t>
            </a:r>
          </a:p>
          <a:p>
            <a:r>
              <a:rPr lang="en-US" dirty="0"/>
              <a:t>Will Lang </a:t>
            </a:r>
            <a:endParaRPr lang="en-CH" dirty="0"/>
          </a:p>
        </p:txBody>
      </p:sp>
    </p:spTree>
    <p:extLst>
      <p:ext uri="{BB962C8B-B14F-4D97-AF65-F5344CB8AC3E}">
        <p14:creationId xmlns:p14="http://schemas.microsoft.com/office/powerpoint/2010/main" val="210202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hape 79">
            <a:extLst>
              <a:ext uri="{FF2B5EF4-FFF2-40B4-BE49-F238E27FC236}">
                <a16:creationId xmlns:a16="http://schemas.microsoft.com/office/drawing/2014/main" id="{4DB91436-E824-7AA1-261D-320EEFED6899}"/>
              </a:ext>
            </a:extLst>
          </p:cNvPr>
          <p:cNvSpPr/>
          <p:nvPr/>
        </p:nvSpPr>
        <p:spPr>
          <a:xfrm>
            <a:off x="802640" y="207228"/>
            <a:ext cx="11153140" cy="178465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ct val="125000"/>
              </a:lnSpc>
              <a:defRPr sz="1800"/>
            </a:pP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Document 4.1 - </a:t>
            </a: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Draft </a:t>
            </a:r>
            <a:r>
              <a:rPr lang="en-GB"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Decision 4.</a:t>
            </a: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1</a:t>
            </a: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/1 (SERCOM-3)</a:t>
            </a: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 </a:t>
            </a:r>
            <a:endPar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a:p>
            <a:pPr algn="ctr">
              <a:lnSpc>
                <a:spcPct val="125000"/>
              </a:lnSpc>
              <a:defRPr sz="1800"/>
            </a:pPr>
            <a:r>
              <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O</a:t>
            </a: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n “</a:t>
            </a:r>
            <a:r>
              <a:rPr lang="en-GB"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Process for the amendments to the technical </a:t>
            </a:r>
            <a:endPar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endParaRPr>
          </a:p>
          <a:p>
            <a:pPr algn="ctr">
              <a:lnSpc>
                <a:spcPct val="125000"/>
              </a:lnSpc>
              <a:defRPr sz="1800"/>
            </a:pPr>
            <a:r>
              <a:rPr lang="en-GB"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regulations to include early warning systems</a:t>
            </a:r>
            <a:r>
              <a:rPr lang="en-CH" sz="3200" b="1" kern="1000" dirty="0">
                <a:solidFill>
                  <a:srgbClr val="005BAA"/>
                </a:solidFill>
                <a:latin typeface="Arial" panose="020B0604020202020204" pitchFamily="34" charset="0"/>
                <a:ea typeface="Verdana" panose="020B0604030504040204" pitchFamily="34" charset="0"/>
                <a:cs typeface="Arial" panose="020B0604020202020204" pitchFamily="34" charset="0"/>
              </a:rPr>
              <a:t>”</a:t>
            </a:r>
            <a:endParaRPr lang="en-US" sz="3200" b="1" kern="1000" dirty="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6" name="Shape 79">
            <a:extLst>
              <a:ext uri="{FF2B5EF4-FFF2-40B4-BE49-F238E27FC236}">
                <a16:creationId xmlns:a16="http://schemas.microsoft.com/office/drawing/2014/main" id="{CD026039-2D67-5D12-DE93-9C0FF4C1F3F3}"/>
              </a:ext>
            </a:extLst>
          </p:cNvPr>
          <p:cNvSpPr/>
          <p:nvPr/>
        </p:nvSpPr>
        <p:spPr>
          <a:xfrm>
            <a:off x="726906" y="1991884"/>
            <a:ext cx="10428774" cy="4755148"/>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Justification:</a:t>
            </a:r>
          </a:p>
          <a:p>
            <a:pPr marL="342900" indent="-342900">
              <a:spcBef>
                <a:spcPts val="1200"/>
              </a:spcBef>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3"/>
              </a:rPr>
              <a:t>Resolution 4 (Cg-19)</a:t>
            </a:r>
            <a:r>
              <a:rPr lang="en-GB" sz="2000" dirty="0">
                <a:effectLst/>
                <a:latin typeface="Verdana" panose="020B0604030504040204" pitchFamily="34" charset="0"/>
                <a:ea typeface="Verdana" panose="020B0604030504040204" pitchFamily="34" charset="0"/>
                <a:cs typeface="Verdana" panose="020B0604030504040204" pitchFamily="34" charset="0"/>
              </a:rPr>
              <a:t> on the need to update consequently the Technical Regulations (WMO-No.49)</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1200"/>
              </a:spcBef>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4"/>
              </a:rPr>
              <a:t>Guidelines on the Preparation and Promulgation of the WMO Technical Regulations (WMO-No.1127)</a:t>
            </a:r>
            <a:r>
              <a:rPr lang="en-GB" sz="2000" dirty="0">
                <a:effectLst/>
                <a:latin typeface="Verdana" panose="020B0604030504040204" pitchFamily="34" charset="0"/>
                <a:ea typeface="Verdana" panose="020B0604030504040204" pitchFamily="34" charset="0"/>
                <a:cs typeface="Verdana" panose="020B0604030504040204" pitchFamily="34" charset="0"/>
              </a:rPr>
              <a:t> on the need for SERCOM to consider the proposed amendments to the Technical Regulations</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1200"/>
              </a:spcBef>
              <a:buFont typeface="Arial" panose="020B0604020202020204" pitchFamily="34" charset="0"/>
              <a:buChar char="•"/>
            </a:pPr>
            <a:r>
              <a:rPr lang="en-GB" sz="20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5"/>
              </a:rPr>
              <a:t>Rule of Procedure of technical commissions (WMO-No.1240)</a:t>
            </a:r>
            <a:r>
              <a:rPr lang="en-GB" sz="2000" dirty="0">
                <a:effectLst/>
                <a:latin typeface="Verdana" panose="020B0604030504040204" pitchFamily="34" charset="0"/>
                <a:ea typeface="Verdana" panose="020B0604030504040204" pitchFamily="34" charset="0"/>
                <a:cs typeface="Verdana" panose="020B0604030504040204" pitchFamily="34" charset="0"/>
              </a:rPr>
              <a:t>, rule 6.1 on the possibility to have an extraordinary session of SERCOM. However, this would require an EC decision (</a:t>
            </a:r>
            <a:r>
              <a:rPr lang="en-GB" sz="2000" dirty="0">
                <a:effectLst/>
                <a:latin typeface="Verdana" panose="020B0604030504040204" pitchFamily="34" charset="0"/>
                <a:ea typeface="Verdana" panose="020B0604030504040204" pitchFamily="34" charset="0"/>
                <a:cs typeface="Verdana" panose="020B0604030504040204" pitchFamily="34" charset="0"/>
                <a:hlinkClick r:id="rId6"/>
              </a:rPr>
              <a:t>Regulation 146(b)</a:t>
            </a:r>
            <a:r>
              <a:rPr lang="en-GB" sz="2000" dirty="0">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1200"/>
              </a:spcBef>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T</a:t>
            </a:r>
            <a:r>
              <a:rPr lang="en-CH" sz="2000" dirty="0">
                <a:latin typeface="Verdana" panose="020B0604030504040204" pitchFamily="34" charset="0"/>
                <a:ea typeface="Verdana" panose="020B0604030504040204" pitchFamily="34" charset="0"/>
                <a:cs typeface="Verdana" panose="020B0604030504040204" pitchFamily="34" charset="0"/>
              </a:rPr>
              <a:t>o define a process for SERCOM to recommend for </a:t>
            </a:r>
            <a:r>
              <a:rPr lang="en-GB" sz="2000" dirty="0">
                <a:effectLst/>
                <a:latin typeface="Verdana" panose="020B0604030504040204" pitchFamily="34" charset="0"/>
                <a:ea typeface="Verdana" panose="020B0604030504040204" pitchFamily="34" charset="0"/>
                <a:cs typeface="Verdana" panose="020B0604030504040204" pitchFamily="34" charset="0"/>
              </a:rPr>
              <a:t>consideration by Cg-Ext (2025)</a:t>
            </a:r>
            <a:r>
              <a:rPr lang="en-CH" sz="2000" dirty="0">
                <a:effectLst/>
                <a:latin typeface="Verdana" panose="020B0604030504040204" pitchFamily="34" charset="0"/>
                <a:ea typeface="Verdana" panose="020B0604030504040204" pitchFamily="34" charset="0"/>
                <a:cs typeface="Verdana" panose="020B0604030504040204" pitchFamily="34" charset="0"/>
              </a:rPr>
              <a:t> of the proposed amendments to </a:t>
            </a:r>
            <a:r>
              <a:rPr lang="en-CH" sz="2000" dirty="0">
                <a:latin typeface="Verdana" panose="020B0604030504040204" pitchFamily="34" charset="0"/>
                <a:ea typeface="Verdana" panose="020B0604030504040204" pitchFamily="34" charset="0"/>
                <a:cs typeface="Verdana" panose="020B0604030504040204" pitchFamily="34" charset="0"/>
              </a:rPr>
              <a:t>t</a:t>
            </a:r>
            <a:r>
              <a:rPr lang="en-CH" sz="2000" dirty="0">
                <a:effectLst/>
                <a:latin typeface="Verdana" panose="020B0604030504040204" pitchFamily="34" charset="0"/>
                <a:ea typeface="Verdana" panose="020B0604030504040204" pitchFamily="34" charset="0"/>
                <a:cs typeface="Verdana" panose="020B0604030504040204" pitchFamily="34" charset="0"/>
              </a:rPr>
              <a:t>echnical regulations that currently still  require further review and consultations</a:t>
            </a:r>
            <a:r>
              <a:rPr lang="en-US" sz="2000" dirty="0">
                <a:effectLst/>
                <a:latin typeface="Verdana" panose="020B0604030504040204" pitchFamily="34" charset="0"/>
                <a:ea typeface="Verdana" panose="020B0604030504040204" pitchFamily="34" charset="0"/>
                <a:cs typeface="Verdana" panose="020B0604030504040204" pitchFamily="34" charset="0"/>
              </a:rPr>
              <a:t> (e.g. voting by correspondence, as per </a:t>
            </a:r>
            <a:r>
              <a:rPr lang="en-US" sz="2000" dirty="0">
                <a:effectLst/>
                <a:latin typeface="Verdana" panose="020B0604030504040204" pitchFamily="34" charset="0"/>
                <a:ea typeface="Verdana" panose="020B0604030504040204" pitchFamily="34" charset="0"/>
                <a:cs typeface="Verdana" panose="020B0604030504040204" pitchFamily="34" charset="0"/>
                <a:hlinkClick r:id="rId6"/>
              </a:rPr>
              <a:t>Regulations 48 and 49</a:t>
            </a:r>
            <a:r>
              <a:rPr lang="en-US" sz="2000" dirty="0">
                <a:effectLst/>
                <a:latin typeface="Verdana" panose="020B0604030504040204" pitchFamily="34" charset="0"/>
                <a:ea typeface="Verdana" panose="020B0604030504040204" pitchFamily="34" charset="0"/>
                <a:cs typeface="Verdana" panose="020B0604030504040204" pitchFamily="34" charset="0"/>
              </a:rPr>
              <a:t>)</a:t>
            </a:r>
            <a:r>
              <a:rPr lang="en-CH" sz="2000" dirty="0">
                <a:effectLst/>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398403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hape 79">
            <a:extLst>
              <a:ext uri="{FF2B5EF4-FFF2-40B4-BE49-F238E27FC236}">
                <a16:creationId xmlns:a16="http://schemas.microsoft.com/office/drawing/2014/main" id="{93BF22F6-4D26-BE54-5344-D7AC0C287CF9}"/>
              </a:ext>
            </a:extLst>
          </p:cNvPr>
          <p:cNvSpPr/>
          <p:nvPr/>
        </p:nvSpPr>
        <p:spPr>
          <a:xfrm>
            <a:off x="544026" y="452765"/>
            <a:ext cx="10920264" cy="552458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The SERCOM-3 Decides:</a:t>
            </a:r>
          </a:p>
          <a:p>
            <a:pPr marL="457200"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That the World Meteorological Congress extra-ordinary 2025 session (Cg-Ext (2025)), with its focus on the EW4All initiative, should be targeted for the submission of a mature amendment proposal of the WMO Technical Regulations, Vol I (WMO-No.49) for its approval,</a:t>
            </a:r>
            <a:endParaRPr lang="en-CH" sz="2000" dirty="0">
              <a:effectLst/>
              <a:latin typeface="Verdana" panose="020B0604030504040204" pitchFamily="34" charset="0"/>
              <a:ea typeface="Times New Roman" panose="02020603050405020304" pitchFamily="18" charset="0"/>
              <a:cs typeface="Times New Roman" panose="02020603050405020304" pitchFamily="18" charset="0"/>
            </a:endParaRPr>
          </a:p>
          <a:p>
            <a:pPr marL="457200"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That the Standing Committee on Disaster Risk Reduction should coordinate the necessary follow-up work on the proposed “Zero Draft” amendment provided as SERCOM-3/INF. 4.1, including an impact and risk assessment for Members, with the outcomes of this work to be submitted for the </a:t>
            </a:r>
            <a:r>
              <a:rPr lang="en-GB" sz="2000" b="1" dirty="0">
                <a:effectLst/>
                <a:latin typeface="Verdana" panose="020B0604030504040204" pitchFamily="34" charset="0"/>
                <a:ea typeface="Verdana" panose="020B0604030504040204" pitchFamily="34" charset="0"/>
                <a:cs typeface="Verdana" panose="020B0604030504040204" pitchFamily="34" charset="0"/>
              </a:rPr>
              <a:t>widest possible consultation with Members and other interested stakeholders by 31 July 2024</a:t>
            </a:r>
            <a:r>
              <a:rPr lang="en-GB" sz="2000" dirty="0">
                <a:effectLst/>
                <a:latin typeface="Verdana" panose="020B0604030504040204" pitchFamily="34" charset="0"/>
                <a:ea typeface="Verdana" panose="020B0604030504040204" pitchFamily="34" charset="0"/>
                <a:cs typeface="Verdana" panose="020B0604030504040204" pitchFamily="34" charset="0"/>
              </a:rPr>
              <a:t>;</a:t>
            </a:r>
            <a:endParaRPr lang="en-CH" sz="2000" dirty="0">
              <a:effectLst/>
              <a:latin typeface="Verdana" panose="020B0604030504040204" pitchFamily="34" charset="0"/>
              <a:ea typeface="Times New Roman" panose="02020603050405020304" pitchFamily="18" charset="0"/>
              <a:cs typeface="Times New Roman" panose="02020603050405020304" pitchFamily="18" charset="0"/>
            </a:endParaRPr>
          </a:p>
          <a:p>
            <a:pPr marL="457200" indent="-457200">
              <a:spcBef>
                <a:spcPts val="1200"/>
              </a:spcBef>
              <a:buFont typeface="+mj-lt"/>
              <a:buAutoNum type="arabicParenR"/>
            </a:pPr>
            <a:r>
              <a:rPr lang="en-GB" sz="2000" dirty="0">
                <a:effectLst/>
                <a:latin typeface="Verdana" panose="020B0604030504040204" pitchFamily="34" charset="0"/>
                <a:ea typeface="Verdana" panose="020B0604030504040204" pitchFamily="34" charset="0"/>
                <a:cs typeface="Verdana" panose="020B0604030504040204" pitchFamily="34" charset="0"/>
              </a:rPr>
              <a:t>To request the President of the Commission, in close consultation with the WMO Secretary General and with the Executive Council Technical Coordination Committee’s guidance, to carry out broad consultations with other relevant WMO bodies, and to identify the most appropriate and cost-effective option for its approval by SERCOM as a recommendation</a:t>
            </a:r>
            <a:endParaRPr lang="en-CH" sz="20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401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79">
            <a:extLst>
              <a:ext uri="{FF2B5EF4-FFF2-40B4-BE49-F238E27FC236}">
                <a16:creationId xmlns:a16="http://schemas.microsoft.com/office/drawing/2014/main" id="{27688122-0B09-C51D-CB26-0E044E111FDF}"/>
              </a:ext>
            </a:extLst>
          </p:cNvPr>
          <p:cNvSpPr/>
          <p:nvPr/>
        </p:nvSpPr>
        <p:spPr>
          <a:xfrm>
            <a:off x="1258669" y="1136065"/>
            <a:ext cx="9674662" cy="2662267"/>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600"/>
              </a:spcAft>
            </a:pPr>
            <a: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t>Supporting Material:</a:t>
            </a:r>
            <a:br>
              <a:rPr lang="en-CH" sz="2400" dirty="0">
                <a:solidFill>
                  <a:srgbClr val="0000FF"/>
                </a:solidFill>
                <a:latin typeface="Verdana" panose="020B0604030504040204" pitchFamily="34" charset="0"/>
                <a:ea typeface="Arial" panose="020B0604020202020204" pitchFamily="34" charset="0"/>
                <a:cs typeface="Arial" panose="020B0604020202020204" pitchFamily="34" charset="0"/>
              </a:rPr>
            </a:br>
            <a:endParaRPr lang="en-CH" sz="2400" dirty="0">
              <a:solidFill>
                <a:srgbClr val="0000FF"/>
              </a:solidFill>
              <a:latin typeface="Verdana" panose="020B0604030504040204" pitchFamily="34" charset="0"/>
              <a:ea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CH" sz="2000" dirty="0">
                <a:effectLst/>
                <a:latin typeface="Verdana" panose="020B0604030504040204" pitchFamily="34" charset="0"/>
                <a:ea typeface="Verdana" panose="020B0604030504040204" pitchFamily="34" charset="0"/>
                <a:cs typeface="Verdana" panose="020B0604030504040204" pitchFamily="34" charset="0"/>
              </a:rPr>
              <a:t>SERCOM-3-inf04-1_</a:t>
            </a:r>
            <a:r>
              <a:rPr lang="en-GB" sz="2000" dirty="0">
                <a:effectLst/>
                <a:latin typeface="Verdana" panose="020B0604030504040204" pitchFamily="34" charset="0"/>
                <a:ea typeface="Verdana" panose="020B0604030504040204" pitchFamily="34" charset="0"/>
                <a:cs typeface="Verdana" panose="020B0604030504040204" pitchFamily="34" charset="0"/>
              </a:rPr>
              <a:t>“Zero Draft” of </a:t>
            </a:r>
            <a:r>
              <a:rPr lang="en-CH" sz="2000" dirty="0">
                <a:effectLst/>
                <a:latin typeface="Verdana" panose="020B0604030504040204" pitchFamily="34" charset="0"/>
                <a:ea typeface="Verdana" panose="020B0604030504040204" pitchFamily="34" charset="0"/>
                <a:cs typeface="Verdana" panose="020B0604030504040204" pitchFamily="34" charset="0"/>
              </a:rPr>
              <a:t>the</a:t>
            </a:r>
            <a:r>
              <a:rPr lang="en-US" sz="2000" dirty="0">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a:t>
            </a:r>
            <a:r>
              <a:rPr lang="en-CH" sz="2000" dirty="0">
                <a:latin typeface="Verdana" panose="020B0604030504040204" pitchFamily="34" charset="0"/>
                <a:ea typeface="Verdana" panose="020B0604030504040204" pitchFamily="34" charset="0"/>
              </a:rPr>
              <a:t> </a:t>
            </a:r>
            <a:r>
              <a:rPr lang="en-GB" sz="2000" dirty="0">
                <a:latin typeface="Verdana" panose="020B0604030504040204" pitchFamily="34" charset="0"/>
                <a:ea typeface="Verdana" panose="020B0604030504040204" pitchFamily="34" charset="0"/>
              </a:rPr>
              <a:t>Amendment proposal to</a:t>
            </a:r>
            <a:r>
              <a:rPr lang="en-CH" sz="2000" dirty="0">
                <a:latin typeface="Verdana" panose="020B0604030504040204" pitchFamily="34" charset="0"/>
                <a:ea typeface="Verdana" panose="020B0604030504040204" pitchFamily="34" charset="0"/>
              </a:rPr>
              <a:t> </a:t>
            </a:r>
            <a:r>
              <a:rPr lang="en-GB" sz="2000" dirty="0">
                <a:latin typeface="Verdana" panose="020B0604030504040204" pitchFamily="34" charset="0"/>
                <a:ea typeface="Verdana" panose="020B0604030504040204" pitchFamily="34" charset="0"/>
              </a:rPr>
              <a:t>Technical Regulations, Basic Documents No. 2</a:t>
            </a:r>
            <a:r>
              <a:rPr lang="en-CH" sz="2000" dirty="0">
                <a:latin typeface="Verdana" panose="020B0604030504040204" pitchFamily="34" charset="0"/>
                <a:ea typeface="Verdana" panose="020B0604030504040204" pitchFamily="34" charset="0"/>
              </a:rPr>
              <a:t> </a:t>
            </a:r>
            <a:r>
              <a:rPr lang="en-GB" sz="2000" dirty="0">
                <a:latin typeface="Verdana" panose="020B0604030504040204" pitchFamily="34" charset="0"/>
                <a:ea typeface="Verdana" panose="020B0604030504040204" pitchFamily="34" charset="0"/>
              </a:rPr>
              <a:t>Volume I – General Meteorological Standards and Recommended Practices</a:t>
            </a:r>
            <a:r>
              <a:rPr lang="en-CH" sz="2000" dirty="0">
                <a:latin typeface="Verdana" panose="020B0604030504040204" pitchFamily="34" charset="0"/>
                <a:ea typeface="Verdana" panose="020B0604030504040204" pitchFamily="34" charset="0"/>
              </a:rPr>
              <a:t> </a:t>
            </a:r>
            <a:r>
              <a:rPr lang="en-GB" sz="2000" dirty="0">
                <a:latin typeface="Verdana" panose="020B0604030504040204" pitchFamily="34" charset="0"/>
                <a:ea typeface="Verdana" panose="020B0604030504040204" pitchFamily="34" charset="0"/>
              </a:rPr>
              <a:t>PART IV. Meteorological, Hydrological, Climatological and environmental related Services</a:t>
            </a:r>
            <a:r>
              <a:rPr lang="en-CH" sz="2000" dirty="0">
                <a:latin typeface="Verdana" panose="020B0604030504040204" pitchFamily="34" charset="0"/>
                <a:ea typeface="Verdana" panose="020B0604030504040204" pitchFamily="34" charset="0"/>
              </a:rPr>
              <a:t>.</a:t>
            </a:r>
          </a:p>
          <a:p>
            <a:pPr marL="285750" indent="-285750">
              <a:buFont typeface="Arial" panose="020B0604020202020204" pitchFamily="34" charset="0"/>
              <a:buChar char="•"/>
            </a:pPr>
            <a:endParaRPr lang="en-CH" sz="2000" dirty="0">
              <a:solidFill>
                <a:srgbClr val="C00000"/>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909029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392C-BBD9-B23D-062D-9468CDFE4628}"/>
              </a:ext>
            </a:extLst>
          </p:cNvPr>
          <p:cNvSpPr>
            <a:spLocks noGrp="1"/>
          </p:cNvSpPr>
          <p:nvPr>
            <p:ph type="title"/>
          </p:nvPr>
        </p:nvSpPr>
        <p:spPr>
          <a:xfrm>
            <a:off x="838200" y="2263197"/>
            <a:ext cx="10515600" cy="1325563"/>
          </a:xfrm>
        </p:spPr>
        <p:txBody>
          <a:bodyPr>
            <a:normAutofit/>
          </a:bodyPr>
          <a:lstStyle/>
          <a:p>
            <a:pPr algn="ctr"/>
            <a:r>
              <a:rPr lang="en-FR" sz="6000" b="1" dirty="0">
                <a:solidFill>
                  <a:srgbClr val="005A9C"/>
                </a:solidFill>
                <a:latin typeface="Arial" panose="020B0604020202020204" pitchFamily="34" charset="0"/>
                <a:ea typeface="Verdana" panose="020B0604030504040204" pitchFamily="34" charset="0"/>
                <a:cs typeface="Arial" panose="020B0604020202020204" pitchFamily="34" charset="0"/>
              </a:rPr>
              <a:t>Thank you.</a:t>
            </a:r>
          </a:p>
        </p:txBody>
      </p:sp>
      <p:sp>
        <p:nvSpPr>
          <p:cNvPr id="3" name="CuadroTexto 3">
            <a:extLst>
              <a:ext uri="{FF2B5EF4-FFF2-40B4-BE49-F238E27FC236}">
                <a16:creationId xmlns:a16="http://schemas.microsoft.com/office/drawing/2014/main" id="{5747C3C7-0FBD-0752-91F7-A3D4F8F0C8A9}"/>
              </a:ext>
            </a:extLst>
          </p:cNvPr>
          <p:cNvSpPr txBox="1"/>
          <p:nvPr/>
        </p:nvSpPr>
        <p:spPr>
          <a:xfrm>
            <a:off x="3824879" y="6020736"/>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rgbClr val="005A9C"/>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89045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2B6456A8ECA5478896490611FCD5A0" ma:contentTypeVersion="" ma:contentTypeDescription="Create a new document." ma:contentTypeScope="" ma:versionID="39e2410040cc3e3ff87c08ed4a408319">
  <xsd:schema xmlns:xsd="http://www.w3.org/2001/XMLSchema" xmlns:xs="http://www.w3.org/2001/XMLSchema" xmlns:p="http://schemas.microsoft.com/office/2006/metadata/properties" xmlns:ns2="c5a2086f-1306-468c-afe6-705dad0a8429" targetNamespace="http://schemas.microsoft.com/office/2006/metadata/properties" ma:root="true" ma:fieldsID="356c0ab3d7a6df5767ae752bcc1371e4" ns2:_="">
    <xsd:import namespace="c5a2086f-1306-468c-afe6-705dad0a8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a2086f-1306-468c-afe6-705dad0a8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8FEF88-3B90-4194-92EB-6CF70806D0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a2086f-1306-468c-afe6-705dad0a84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16D444-7DA3-43C1-9796-5397466CD082}">
  <ds:schemaRefs>
    <ds:schemaRef ds:uri="http://schemas.microsoft.com/office/2006/metadata/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c5a2086f-1306-468c-afe6-705dad0a8429"/>
    <ds:schemaRef ds:uri="http://purl.org/dc/terms/"/>
  </ds:schemaRefs>
</ds:datastoreItem>
</file>

<file path=customXml/itemProps3.xml><?xml version="1.0" encoding="utf-8"?>
<ds:datastoreItem xmlns:ds="http://schemas.openxmlformats.org/officeDocument/2006/customXml" ds:itemID="{4201D385-02E6-4C21-B0C0-09F7A6D487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4630</TotalTime>
  <Words>439</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Cyrille Honoré</cp:lastModifiedBy>
  <cp:revision>15</cp:revision>
  <dcterms:created xsi:type="dcterms:W3CDTF">2024-01-11T14:19:20Z</dcterms:created>
  <dcterms:modified xsi:type="dcterms:W3CDTF">2024-03-03T06:39:48Z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0x0101000C2B6456A8ECA5478896490611FCD5A0</vt:lpwstr>
  </property>
</Properties>
</file>